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6"/>
  </p:notesMasterIdLst>
  <p:handoutMasterIdLst>
    <p:handoutMasterId r:id="rId27"/>
  </p:handoutMasterIdLst>
  <p:sldIdLst>
    <p:sldId id="292" r:id="rId2"/>
    <p:sldId id="293" r:id="rId3"/>
    <p:sldId id="258" r:id="rId4"/>
    <p:sldId id="273" r:id="rId5"/>
    <p:sldId id="259" r:id="rId6"/>
    <p:sldId id="262" r:id="rId7"/>
    <p:sldId id="274" r:id="rId8"/>
    <p:sldId id="286" r:id="rId9"/>
    <p:sldId id="287" r:id="rId10"/>
    <p:sldId id="288" r:id="rId11"/>
    <p:sldId id="289" r:id="rId12"/>
    <p:sldId id="267" r:id="rId13"/>
    <p:sldId id="296" r:id="rId14"/>
    <p:sldId id="264" r:id="rId15"/>
    <p:sldId id="297" r:id="rId16"/>
    <p:sldId id="270" r:id="rId17"/>
    <p:sldId id="275" r:id="rId18"/>
    <p:sldId id="279" r:id="rId19"/>
    <p:sldId id="280" r:id="rId20"/>
    <p:sldId id="281" r:id="rId21"/>
    <p:sldId id="284" r:id="rId22"/>
    <p:sldId id="294" r:id="rId23"/>
    <p:sldId id="295" r:id="rId24"/>
    <p:sldId id="276" r:id="rId2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72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3946B-23E1-4373-B741-090A2EE17AF5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05486-4E0A-43A9-B5FF-D5999E48B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1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ABD00-A0BE-4B8F-B5C1-A270F2976FDB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868F3-FCE7-47C6-B85E-0CEF28D9EE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6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301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9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61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012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5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6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83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123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68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2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39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7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microsoft.com/office/2007/relationships/hdphoto" Target="../media/hdphoto1.wdp"/><Relationship Id="rId7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image" Target="../media/image3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image" Target="../media/image3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FF0000"/>
                </a:solidFill>
              </a:rPr>
              <a:t>Опасные игры детей в Интернет-пространстве.</a:t>
            </a:r>
            <a:r>
              <a:rPr lang="ru-RU" sz="4800" dirty="0"/>
              <a:t> </a:t>
            </a: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Как </a:t>
            </a:r>
            <a:r>
              <a:rPr lang="ru-RU" sz="4800" dirty="0"/>
              <a:t>уберечь ребенка от контакта с «запретными группами»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941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Users\Геннадий\Desktop\Суициды\презентация группы смерти\материалы\12.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561" y="928670"/>
            <a:ext cx="3473529" cy="5715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Геннадий\Desktop\Суициды\презентация группы смерти\материалы\12.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572" y="857232"/>
            <a:ext cx="3381428" cy="5786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8" y="0"/>
            <a:ext cx="9144000" cy="107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8864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Взаимодействие внутри групп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892" y="299098"/>
            <a:ext cx="290043" cy="779894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881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Геннадий\Desktop\Суициды\презентация группы смерти\этапы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916653"/>
            <a:ext cx="3714776" cy="5584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еннадий\Desktop\Суициды\презентация группы смерти\этапы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9" y="857232"/>
            <a:ext cx="3643338" cy="5667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400" y="170990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Пример как может происходить игра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743" y="170990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2623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Геннадий\Desktop\Суициды\презентация группы смерти\этапы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142984"/>
            <a:ext cx="3528963" cy="54699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еннадий\Desktop\Суициды\презентация группы смерти\этапы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1142984"/>
            <a:ext cx="3929090" cy="54699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88640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Пример как может происходить игра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47309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760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21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9532" y="1496769"/>
            <a:ext cx="8784468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проблемы в семье </a:t>
            </a:r>
            <a:endParaRPr lang="ru-RU" sz="3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400" b="1" dirty="0" smtClean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проблемы со сверстниками</a:t>
            </a:r>
          </a:p>
          <a:p>
            <a:r>
              <a:rPr lang="ru-RU" sz="3400" b="1" dirty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трудности с  учебой</a:t>
            </a:r>
          </a:p>
          <a:p>
            <a:r>
              <a:rPr lang="ru-RU" sz="3400" b="1" dirty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одиночество </a:t>
            </a:r>
          </a:p>
          <a:p>
            <a:r>
              <a:rPr lang="ru-RU" sz="3400" b="1" dirty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сложное социальное положение </a:t>
            </a:r>
          </a:p>
          <a:p>
            <a:r>
              <a:rPr lang="ru-RU" sz="3400" b="1" dirty="0">
                <a:solidFill>
                  <a:srgbClr val="E62A04"/>
                </a:solidFill>
              </a:rPr>
              <a:t>● 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</a:rPr>
              <a:t>желание подражать</a:t>
            </a:r>
          </a:p>
          <a:p>
            <a:r>
              <a:rPr lang="ru-RU" sz="3400" b="1" dirty="0" smtClean="0">
                <a:solidFill>
                  <a:srgbClr val="E62A04"/>
                </a:solidFill>
              </a:rPr>
              <a:t>● </a:t>
            </a:r>
            <a:r>
              <a:rPr lang="ru-RU" sz="3400" b="1" i="1" dirty="0" smtClean="0">
                <a:solidFill>
                  <a:schemeClr val="tx2">
                    <a:lumMod val="50000"/>
                  </a:schemeClr>
                </a:solidFill>
              </a:rPr>
              <a:t>интерес, любопытство</a:t>
            </a:r>
          </a:p>
          <a:p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532" y="0"/>
            <a:ext cx="84249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E6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Почему подросток решает вступить в группу </a:t>
            </a:r>
            <a:endParaRPr lang="ru-RU" sz="3400" b="1" dirty="0">
              <a:solidFill>
                <a:srgbClr val="E62A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9633" y="1078992"/>
            <a:ext cx="9163633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-9816" y="6597352"/>
            <a:ext cx="9163633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149" y="5517232"/>
            <a:ext cx="320569" cy="861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401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1142984"/>
            <a:ext cx="8786874" cy="612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 smtClean="0">
                <a:solidFill>
                  <a:srgbClr val="FF0000"/>
                </a:solidFill>
              </a:rPr>
              <a:t>ПОВЕДЕНИЕ РЕБЕНКА В СОЦИАЛЬНОЙ СЕТИ:</a:t>
            </a:r>
          </a:p>
          <a:p>
            <a:pPr algn="just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300" b="1" dirty="0" smtClean="0">
                <a:solidFill>
                  <a:srgbClr val="E62A04"/>
                </a:solidFill>
              </a:rPr>
              <a:t>●   </a:t>
            </a:r>
            <a:r>
              <a:rPr lang="ru-RU" sz="2300" b="1" dirty="0" smtClean="0"/>
              <a:t>Размещает записи с </a:t>
            </a:r>
            <a:r>
              <a:rPr lang="ru-RU" sz="2300" b="1" dirty="0" err="1" smtClean="0"/>
              <a:t>хэштегами</a:t>
            </a:r>
            <a:r>
              <a:rPr lang="ru-RU" sz="2300" b="1" dirty="0" smtClean="0"/>
              <a:t> #я в игре, </a:t>
            </a:r>
            <a:r>
              <a:rPr lang="en-US" sz="2300" b="1" dirty="0" smtClean="0"/>
              <a:t>#</a:t>
            </a:r>
            <a:r>
              <a:rPr lang="ru-RU" sz="2300" b="1" dirty="0" smtClean="0"/>
              <a:t>хочу в игру, #тихий дом , #разбуди меня в 4:20, #ищу куратора и другие</a:t>
            </a: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just"/>
            <a:endParaRPr lang="ru-RU" sz="1600" b="1" dirty="0" smtClean="0">
              <a:solidFill>
                <a:srgbClr val="E62A04"/>
              </a:solidFill>
            </a:endParaRPr>
          </a:p>
          <a:p>
            <a:pPr algn="just"/>
            <a:r>
              <a:rPr lang="ru-RU" sz="2300" b="1" dirty="0" smtClean="0">
                <a:solidFill>
                  <a:srgbClr val="E62A04"/>
                </a:solidFill>
              </a:rPr>
              <a:t>●   </a:t>
            </a:r>
            <a:r>
              <a:rPr lang="ru-RU" sz="2300" b="1" dirty="0" smtClean="0"/>
              <a:t>В списке друзей в социальной сети появились люди со странными именами и (или) «</a:t>
            </a:r>
            <a:r>
              <a:rPr lang="ru-RU" sz="2300" b="1" dirty="0" err="1" smtClean="0"/>
              <a:t>аватарками</a:t>
            </a:r>
            <a:r>
              <a:rPr lang="ru-RU" sz="2300" b="1" dirty="0" smtClean="0"/>
              <a:t>» (главной картинкой пользователя)</a:t>
            </a:r>
          </a:p>
          <a:p>
            <a:pPr algn="just"/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300" b="1" dirty="0">
                <a:solidFill>
                  <a:srgbClr val="E62A04"/>
                </a:solidFill>
              </a:rPr>
              <a:t>● </a:t>
            </a:r>
            <a:r>
              <a:rPr lang="ru-RU" sz="2300" b="1" dirty="0" smtClean="0">
                <a:solidFill>
                  <a:srgbClr val="E62A04"/>
                </a:solidFill>
              </a:rPr>
              <a:t>  </a:t>
            </a:r>
            <a:r>
              <a:rPr lang="ru-RU" sz="2300" b="1" dirty="0" smtClean="0"/>
              <a:t>В подписках наблюдаются группы с упомянутыми названиями</a:t>
            </a:r>
          </a:p>
          <a:p>
            <a:pPr algn="just"/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300" b="1" dirty="0" smtClean="0">
                <a:solidFill>
                  <a:srgbClr val="FF0000"/>
                </a:solidFill>
              </a:rPr>
              <a:t>●</a:t>
            </a:r>
            <a:r>
              <a:rPr lang="ru-RU" sz="2300" b="1" dirty="0" smtClean="0"/>
              <a:t> Размещает на совей странице депрессивную информацию (стихи, музыка, картинки) и (или) информацию со сказочными, мультипликационными героями </a:t>
            </a:r>
          </a:p>
          <a:p>
            <a:pPr algn="just"/>
            <a:endParaRPr lang="ru-RU" sz="1600" b="1" dirty="0" smtClean="0"/>
          </a:p>
          <a:p>
            <a:pPr algn="just"/>
            <a:r>
              <a:rPr lang="ru-RU" sz="2300" b="1" dirty="0" smtClean="0">
                <a:solidFill>
                  <a:srgbClr val="E62A04"/>
                </a:solidFill>
              </a:rPr>
              <a:t>● </a:t>
            </a:r>
            <a:r>
              <a:rPr lang="ru-RU" sz="2300" b="1" dirty="0" smtClean="0"/>
              <a:t>Ребенок не спит ночью и проводит много времени в социальных  сетях</a:t>
            </a: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8864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распознать угрозу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4307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21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9532" y="1496769"/>
            <a:ext cx="8570186" cy="62170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3400" b="1" dirty="0" smtClean="0">
                <a:solidFill>
                  <a:srgbClr val="E62A04"/>
                </a:solidFill>
              </a:rPr>
              <a:t>●  </a:t>
            </a:r>
            <a:r>
              <a:rPr lang="ru-RU" sz="3000" b="1" i="1" dirty="0" smtClean="0"/>
              <a:t>закрыть доступ к странице или отдельной информации в ней</a:t>
            </a:r>
          </a:p>
          <a:p>
            <a:pPr algn="just"/>
            <a:endParaRPr lang="ru-RU" sz="30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3000" b="1" dirty="0" smtClean="0">
                <a:solidFill>
                  <a:srgbClr val="E62A04"/>
                </a:solidFill>
              </a:rPr>
              <a:t>● </a:t>
            </a:r>
            <a:r>
              <a:rPr lang="ru-RU" sz="3000" b="1" i="1" dirty="0" smtClean="0"/>
              <a:t>создать  </a:t>
            </a:r>
            <a:r>
              <a:rPr lang="ru-RU" sz="3000" b="1" i="1" dirty="0" err="1" smtClean="0"/>
              <a:t>фейковую</a:t>
            </a:r>
            <a:r>
              <a:rPr lang="ru-RU" sz="3000" b="1" i="1" dirty="0" smtClean="0"/>
              <a:t> (поддельную, ненастоящую) страницу</a:t>
            </a:r>
          </a:p>
          <a:p>
            <a:pPr algn="just"/>
            <a:endParaRPr lang="ru-RU" sz="3000" b="1" i="1" dirty="0"/>
          </a:p>
          <a:p>
            <a:pPr algn="just"/>
            <a:r>
              <a:rPr lang="ru-RU" sz="3400" b="1" dirty="0" smtClean="0">
                <a:solidFill>
                  <a:srgbClr val="E62A04"/>
                </a:solidFill>
              </a:rPr>
              <a:t>● </a:t>
            </a:r>
            <a:r>
              <a:rPr lang="ru-RU" sz="3000" b="1" i="1" dirty="0" smtClean="0"/>
              <a:t>работать за компьютером в режиме «Инкогнито»</a:t>
            </a:r>
          </a:p>
          <a:p>
            <a:pPr algn="just"/>
            <a:endParaRPr lang="ru-RU" sz="3000" b="1" i="1" dirty="0"/>
          </a:p>
          <a:p>
            <a:r>
              <a:rPr lang="ru-RU" sz="3400" b="1" dirty="0" smtClean="0">
                <a:solidFill>
                  <a:srgbClr val="E62A04"/>
                </a:solidFill>
              </a:rPr>
              <a:t>● </a:t>
            </a:r>
            <a:r>
              <a:rPr lang="ru-RU" sz="3000" b="1" i="1" dirty="0" smtClean="0"/>
              <a:t>и другие возможности!</a:t>
            </a:r>
            <a:r>
              <a:rPr lang="ru-RU" sz="34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3400" b="1" i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400" b="1" dirty="0" smtClean="0">
                <a:solidFill>
                  <a:srgbClr val="E62A04"/>
                </a:solidFill>
              </a:rPr>
              <a:t>  </a:t>
            </a:r>
            <a:endParaRPr lang="ru-RU" sz="3400" b="1" i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3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532" y="0"/>
            <a:ext cx="84249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E6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можно скрыть свою деятельность в социальной сети </a:t>
            </a:r>
            <a:r>
              <a:rPr lang="ru-RU" sz="3400" b="1" dirty="0" err="1" smtClean="0">
                <a:solidFill>
                  <a:srgbClr val="E62A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Вконтакте</a:t>
            </a:r>
            <a:endParaRPr lang="ru-RU" sz="3400" b="1" dirty="0">
              <a:solidFill>
                <a:srgbClr val="E62A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9633" y="1078992"/>
            <a:ext cx="9163633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-9816" y="6597352"/>
            <a:ext cx="9163633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149" y="5517232"/>
            <a:ext cx="320569" cy="861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401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C:\Users\Геннадий\Desktop\Без имени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327" y="1652224"/>
            <a:ext cx="4979097" cy="1919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Геннадий\Desktop\Без имени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959" y="3789040"/>
            <a:ext cx="4954153" cy="2783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772816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E62A04"/>
                </a:solidFill>
              </a:rPr>
              <a:t>1. </a:t>
            </a:r>
          </a:p>
          <a:p>
            <a:pPr lvl="0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Из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контекстного меню «Пользователь» перейти во вкладку «Помощь».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07707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E62A04"/>
                </a:solidFill>
              </a:rPr>
              <a:t>2. </a:t>
            </a:r>
          </a:p>
          <a:p>
            <a:pPr lvl="0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разделе «Сообщества» выбрать пункт «Как пожаловаться на группу?».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8864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группу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08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6" name="Picture 4" descr="C:\Users\Геннадий\Desktop\Без имени-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18"/>
          <a:stretch/>
        </p:blipFill>
        <p:spPr bwMode="auto">
          <a:xfrm>
            <a:off x="3741018" y="1482327"/>
            <a:ext cx="4684552" cy="1875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Геннадий\Desktop\Без имени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3551189"/>
            <a:ext cx="5418767" cy="33068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148478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3.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 открывшейся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странице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выбрать кнопку «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Пожаловаться на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сообщество».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3561537"/>
            <a:ext cx="288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4.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описании проблемы указать «Сообщество, оправдывающее совершение суицида», заполнить указанные поля.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8864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группу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37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1484784"/>
            <a:ext cx="30243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1.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 странице пользователя выбрать знак контекстного меню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561537"/>
            <a:ext cx="317462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2.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 появившемся списке выбрать «Пожаловаться на страницу»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88640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пользователя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  <p:pic>
        <p:nvPicPr>
          <p:cNvPr id="1027" name="Picture 3" descr="C:\Users\Геннадий\Desktop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1" y="1618312"/>
            <a:ext cx="3849362" cy="1483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еннадий\Desktop\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36" y="3492096"/>
            <a:ext cx="3661015" cy="2865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1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148478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3.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появившемся окне указать причину, по которой должна быть заблокирована страница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561537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4.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комментарии указать «Распространение информации, оправдывающей совершение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суицида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18864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страницу</a:t>
            </a:r>
          </a:p>
        </p:txBody>
      </p:sp>
      <p:pic>
        <p:nvPicPr>
          <p:cNvPr id="2051" name="Picture 3" descr="C:\Users\Геннадий\Desktop\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170" y="1196752"/>
            <a:ext cx="4732301" cy="5227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1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1346" y="908720"/>
            <a:ext cx="6501308" cy="4752528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1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«Группы смерти»</a:t>
            </a:r>
            <a:endParaRPr lang="ru-RU" sz="1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4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1772816"/>
            <a:ext cx="302433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1.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Зайти на сайт единого реестра доменных имен,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распространяющих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информацию, запрещенную в России 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http://eais.rkn.gov.ru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2.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Выбрать вкладку Прием сообщений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847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18864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группу в 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Роскомнадзор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pic>
        <p:nvPicPr>
          <p:cNvPr id="3074" name="Picture 2" descr="C:\Users\Геннадий\Desktop\бл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928802"/>
            <a:ext cx="5643570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17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2708920"/>
            <a:ext cx="32787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E62A04"/>
                </a:solidFill>
              </a:rPr>
              <a:t>3.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 открывшейся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странице заполнить все необходимые поля, с указание ссылки на группу в социальной сети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Вконтакте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847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18864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пожаловаться на группу в </a:t>
            </a:r>
            <a:r>
              <a:rPr lang="ru-RU" sz="4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Р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оскомнадзор</a:t>
            </a: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pic>
        <p:nvPicPr>
          <p:cNvPr id="3075" name="Picture 3" descr="C:\Users\Геннадий\Desktop\бл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596" y="1988840"/>
            <a:ext cx="5504560" cy="47263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45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540" y="1142984"/>
            <a:ext cx="828092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E62A04"/>
                </a:solidFill>
              </a:rPr>
              <a:t>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Объясните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детям, что общаться и вести себя в социальной сети необходимо так же осторожно, как и в реальной жизни.</a:t>
            </a:r>
          </a:p>
          <a:p>
            <a:pPr algn="just"/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E62A04"/>
                </a:solidFill>
              </a:rPr>
              <a:t>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Стоит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попросить детей не оставлять в публичном доступе или отправлять незнакомцам по почте контактную информацию (телефон, адрес).</a:t>
            </a:r>
          </a:p>
          <a:p>
            <a:pPr algn="just"/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E62A04"/>
                </a:solidFill>
              </a:rPr>
              <a:t>● </a:t>
            </a:r>
            <a:r>
              <a:rPr lang="ru-RU" sz="2000" b="1" dirty="0" smtClean="0">
                <a:solidFill>
                  <a:srgbClr val="E62A04"/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Объясните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детям, что нельзя соглашаться на уговоры незнакомых людей о личной встрече. Подобные предложения лучше игнорировать, общение со слишком настойчивым человеком сразу прекратить или сообщить об этом взрослым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algn="just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E62A04"/>
                </a:solidFill>
              </a:rPr>
              <a:t>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Никогда не пренебрегайте детскими опасениями, даже если вам кажется, что они мнимые. Убедите ребенка, что вы всегда придете на помощь, что бы ни произошло.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E62A04"/>
                </a:solidFill>
              </a:rPr>
              <a:t>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Говорите о безопасности в доверительной манере. Не пугайте ребенка, когда говорите о правилах безопасного поведения.</a:t>
            </a:r>
          </a:p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0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Меры профилактики – правила поведения в интернете: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409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7524" y="1268760"/>
            <a:ext cx="85689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 smtClean="0">
                <a:solidFill>
                  <a:srgbClr val="FF0000"/>
                </a:solidFill>
              </a:rPr>
              <a:t>УСТАНОВИТЕ ПРОГРАММЫ «РОДИТЕЛЬСКОГО КОНТРОЛЯ» НА ЭЛЕКТРОННЫЕ УСТРОЙСТВА РЕБЕНКА: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>
                <a:solidFill>
                  <a:srgbClr val="E62A04"/>
                </a:solidFill>
              </a:rPr>
              <a:t>● </a:t>
            </a:r>
            <a:r>
              <a:rPr lang="ru-RU" sz="2000" b="1" dirty="0" smtClean="0"/>
              <a:t>ПРОСМАТРИВАЙТЕ САЙТЫ, КОТОРЫМИ ЧАСТО ПОЛЬЗУЕТСЯ ВАШ РЕБЁНОК, С ЦЕЛЬЮ НЕДОПУЩЕНИЯ ВОВЛЕЧЕНИЯ РЕБЁНКА В СОМНИТЕЛЬНЫЕ СООБЩЕСТВА И ГРУППЫ</a:t>
            </a:r>
          </a:p>
          <a:p>
            <a:pPr algn="just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E62A04"/>
                </a:solidFill>
              </a:rPr>
              <a:t>● </a:t>
            </a:r>
            <a:r>
              <a:rPr lang="ru-RU" sz="2000" b="1" dirty="0" smtClean="0"/>
              <a:t>ОГРАНИЧЬТЕ ДОСТУП ДЕТЕЙ К САЙТАМ, СООБЩЕСТВАМ И ГРУППАМ, СКЛОНЯЮЩИМ К ОПАСНОМУ ПОВЕДЕНИЮ</a:t>
            </a:r>
          </a:p>
          <a:p>
            <a:pPr algn="just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>
                <a:solidFill>
                  <a:srgbClr val="E62A04"/>
                </a:solidFill>
              </a:rPr>
              <a:t>● </a:t>
            </a:r>
            <a:r>
              <a:rPr lang="ru-RU" sz="2000" b="1" dirty="0" smtClean="0"/>
              <a:t>ИЗУЧАЙТЕ СОДЕРЖИМОЕ ТЕЛЕФОНОВ, ТАК КАК СООБЩЕНИЯ С ЗАДАНИЯМИ ПРИХОДЯТ В МЕССЕНДЖЕРЫ  (</a:t>
            </a:r>
            <a:r>
              <a:rPr lang="en-US" sz="2000" b="1" dirty="0" smtClean="0"/>
              <a:t>WHATSAPP, VIBER)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b="1" dirty="0" smtClean="0"/>
          </a:p>
          <a:p>
            <a:pPr algn="just"/>
            <a:endParaRPr lang="ru-RU" b="1" dirty="0" smtClean="0">
              <a:solidFill>
                <a:srgbClr val="E62A04"/>
              </a:solidFill>
            </a:endParaRPr>
          </a:p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-142900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Меры профилактики - родительский контроль: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403" y="192178"/>
            <a:ext cx="612068" cy="845892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578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780928"/>
            <a:ext cx="76328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E62A04"/>
                </a:solidFill>
                <a:latin typeface="Qargotesk 4F" pitchFamily="50" charset="0"/>
              </a:rPr>
              <a:t>Берегите своих детей!</a:t>
            </a: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Qargotesk 4F" pitchFamily="50" charset="0"/>
              </a:rPr>
              <a:t> </a:t>
            </a:r>
            <a:endParaRPr lang="ru-RU" sz="6600" b="1" dirty="0">
              <a:solidFill>
                <a:schemeClr val="tx2">
                  <a:lumMod val="75000"/>
                </a:schemeClr>
              </a:solidFill>
              <a:latin typeface="Qargotesk 4F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23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324544" y="-99392"/>
            <a:ext cx="9468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«Группы смерти» можно распознать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по названию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702549"/>
            <a:ext cx="360803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САМЫЕ</a:t>
            </a:r>
          </a:p>
          <a:p>
            <a:pPr algn="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РАСПРОСТРАНЕННЫЕ: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64239" y="1625391"/>
            <a:ext cx="33843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E62A04"/>
                </a:solidFill>
              </a:rPr>
              <a:t>●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Разбуди меня в 4:20</a:t>
            </a:r>
          </a:p>
          <a:p>
            <a:pPr algn="just"/>
            <a:r>
              <a:rPr lang="ru-RU" sz="2200" b="1" dirty="0">
                <a:solidFill>
                  <a:srgbClr val="E62A04"/>
                </a:solidFill>
              </a:rPr>
              <a:t>● 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Море китов</a:t>
            </a:r>
          </a:p>
          <a:p>
            <a:pPr algn="just"/>
            <a:r>
              <a:rPr lang="ru-RU" sz="2200" b="1" dirty="0">
                <a:solidFill>
                  <a:srgbClr val="E62A04"/>
                </a:solidFill>
              </a:rPr>
              <a:t>● 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F57, F56</a:t>
            </a:r>
          </a:p>
          <a:p>
            <a:pPr algn="just"/>
            <a:r>
              <a:rPr lang="ru-RU" sz="2200" b="1" dirty="0">
                <a:solidFill>
                  <a:srgbClr val="E62A04"/>
                </a:solidFill>
              </a:rPr>
              <a:t>● 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Тихий дом </a:t>
            </a:r>
          </a:p>
          <a:p>
            <a:pPr algn="just"/>
            <a:r>
              <a:rPr lang="ru-RU" sz="2200" b="1" dirty="0">
                <a:solidFill>
                  <a:srgbClr val="E62A04"/>
                </a:solidFill>
              </a:rPr>
              <a:t>● 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Кит </a:t>
            </a:r>
          </a:p>
          <a:p>
            <a:pPr algn="just"/>
            <a:r>
              <a:rPr lang="ru-RU" sz="2200" b="1" dirty="0">
                <a:solidFill>
                  <a:srgbClr val="E62A04"/>
                </a:solidFill>
              </a:rPr>
              <a:t>● 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Избранные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4149080"/>
            <a:ext cx="353602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ЗАПИСИ В </a:t>
            </a:r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ГРУППАХ</a:t>
            </a:r>
          </a:p>
          <a:p>
            <a:pPr algn="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СОПРОВОЖДАЮТСЯ</a:t>
            </a:r>
            <a:endParaRPr lang="ru-RU" sz="25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СООТВЕТСТВУЮЩИМИ</a:t>
            </a:r>
          </a:p>
          <a:p>
            <a:pPr algn="r"/>
            <a:r>
              <a:rPr lang="ru-RU" sz="2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ХЭШТЕГАМИ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64238" y="4073734"/>
            <a:ext cx="4112217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>
                <a:solidFill>
                  <a:srgbClr val="FF0000"/>
                </a:solidFill>
              </a:rPr>
              <a:t>#</a:t>
            </a:r>
            <a:r>
              <a:rPr lang="ru-RU" sz="2500" b="1" dirty="0">
                <a:solidFill>
                  <a:srgbClr val="FF0000"/>
                </a:solidFill>
              </a:rPr>
              <a:t> </a:t>
            </a:r>
            <a:r>
              <a:rPr lang="ru-RU" sz="2500" b="1" dirty="0" smtClean="0">
                <a:solidFill>
                  <a:srgbClr val="FF0000"/>
                </a:solidFill>
              </a:rPr>
              <a:t> я </a:t>
            </a:r>
            <a:r>
              <a:rPr lang="ru-RU" sz="2500" b="1" dirty="0">
                <a:solidFill>
                  <a:srgbClr val="FF0000"/>
                </a:solidFill>
              </a:rPr>
              <a:t>в игре </a:t>
            </a:r>
          </a:p>
          <a:p>
            <a:r>
              <a:rPr lang="en-US" sz="2500" b="1" dirty="0" smtClean="0">
                <a:solidFill>
                  <a:srgbClr val="FF0000"/>
                </a:solidFill>
              </a:rPr>
              <a:t>#</a:t>
            </a:r>
            <a:r>
              <a:rPr lang="ru-RU" sz="2500" b="1" dirty="0" smtClean="0">
                <a:solidFill>
                  <a:srgbClr val="FF0000"/>
                </a:solidFill>
              </a:rPr>
              <a:t>  </a:t>
            </a:r>
            <a:r>
              <a:rPr lang="ru-RU" sz="2500" b="1" dirty="0">
                <a:solidFill>
                  <a:srgbClr val="FF0000"/>
                </a:solidFill>
              </a:rPr>
              <a:t>хочу в игру</a:t>
            </a:r>
          </a:p>
          <a:p>
            <a:r>
              <a:rPr lang="en-US" sz="2500" b="1" dirty="0" smtClean="0">
                <a:solidFill>
                  <a:srgbClr val="FF0000"/>
                </a:solidFill>
              </a:rPr>
              <a:t>#</a:t>
            </a:r>
            <a:r>
              <a:rPr lang="ru-RU" sz="2500" b="1" dirty="0" smtClean="0">
                <a:solidFill>
                  <a:srgbClr val="FF0000"/>
                </a:solidFill>
              </a:rPr>
              <a:t>  тихий </a:t>
            </a:r>
            <a:r>
              <a:rPr lang="ru-RU" sz="2500" b="1" dirty="0">
                <a:solidFill>
                  <a:srgbClr val="FF0000"/>
                </a:solidFill>
              </a:rPr>
              <a:t>дом </a:t>
            </a:r>
          </a:p>
          <a:p>
            <a:r>
              <a:rPr lang="en-US" sz="2500" b="1" dirty="0" smtClean="0">
                <a:solidFill>
                  <a:srgbClr val="FF0000"/>
                </a:solidFill>
              </a:rPr>
              <a:t>#</a:t>
            </a:r>
            <a:r>
              <a:rPr lang="ru-RU" sz="2500" b="1" dirty="0" smtClean="0">
                <a:solidFill>
                  <a:srgbClr val="FF0000"/>
                </a:solidFill>
              </a:rPr>
              <a:t>  разбуди </a:t>
            </a:r>
            <a:r>
              <a:rPr lang="ru-RU" sz="2500" b="1" dirty="0">
                <a:solidFill>
                  <a:srgbClr val="FF0000"/>
                </a:solidFill>
              </a:rPr>
              <a:t>меня в 4:20</a:t>
            </a:r>
          </a:p>
          <a:p>
            <a:r>
              <a:rPr lang="en-US" sz="2500" b="1" dirty="0" smtClean="0">
                <a:solidFill>
                  <a:srgbClr val="FF0000"/>
                </a:solidFill>
              </a:rPr>
              <a:t>#</a:t>
            </a:r>
            <a:r>
              <a:rPr lang="ru-RU" sz="2500" b="1" dirty="0" smtClean="0">
                <a:solidFill>
                  <a:srgbClr val="FF0000"/>
                </a:solidFill>
              </a:rPr>
              <a:t>  ищу </a:t>
            </a:r>
            <a:r>
              <a:rPr lang="ru-RU" sz="2500" b="1" dirty="0">
                <a:solidFill>
                  <a:srgbClr val="FF0000"/>
                </a:solidFill>
              </a:rPr>
              <a:t>куратора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0" y="6669360"/>
            <a:ext cx="9163633" cy="583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271561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245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E62A04"/>
          </a:solidFill>
        </p:spPr>
      </p:pic>
      <p:sp>
        <p:nvSpPr>
          <p:cNvPr id="25" name="Прямоугольник 24"/>
          <p:cNvSpPr/>
          <p:nvPr/>
        </p:nvSpPr>
        <p:spPr>
          <a:xfrm>
            <a:off x="6049589" y="3558903"/>
            <a:ext cx="2761100" cy="21023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253417" y="3551572"/>
            <a:ext cx="2761100" cy="24482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6668" y="3496095"/>
            <a:ext cx="2761100" cy="24482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78488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дети попадают в «группы смерти»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100" y="1443841"/>
            <a:ext cx="3615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E62A04"/>
                </a:solidFill>
              </a:rPr>
              <a:t>1.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Самостоятельно находят группы и вступают в них 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636" y="1490008"/>
            <a:ext cx="4141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E62A04"/>
                </a:solidFill>
              </a:rPr>
              <a:t>2.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Размещают на своих страницах записи с соответствующими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хэштегами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, по которым создатели групп сами находят своих жертв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Picture 2" descr="C:\Users\Геннадий\Desktop\Суициды\презентация группы смерти\материалы\3.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3116"/>
            <a:ext cx="2973099" cy="24968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еннадий\Desktop\Суициды\презентация группы смерти\материалы\3.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786058"/>
            <a:ext cx="4149573" cy="3595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еннадий\Desktop\Суициды\презентация группы смерти\материалы\3.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492" y="3357562"/>
            <a:ext cx="3429807" cy="2447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6597352"/>
            <a:ext cx="9163633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47309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572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1247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35696" y="1222013"/>
            <a:ext cx="4860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0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0" t="29259" r="46041" b="61667"/>
          <a:stretch/>
        </p:blipFill>
        <p:spPr bwMode="auto">
          <a:xfrm>
            <a:off x="0" y="2969730"/>
            <a:ext cx="4377071" cy="1198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0" t="35058" r="47291" b="56214"/>
          <a:stretch/>
        </p:blipFill>
        <p:spPr bwMode="auto">
          <a:xfrm>
            <a:off x="4522714" y="2969730"/>
            <a:ext cx="4626609" cy="1198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1560" y="2099174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руппы с закрытым доступом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8935" y="2096594"/>
            <a:ext cx="3467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руппы с минимальным количеством участников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4298613"/>
            <a:ext cx="32586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Доступ к странице появляется после рассмотрения заявки на вступление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Срок ожидания – до трех месяцев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90339" y="4301948"/>
            <a:ext cx="37141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Минимальное количество участников может свидетельствовать о том, что работа с подростками ведется индивидуально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164" y="18864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Группы смерти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1972"/>
            <a:ext cx="9144000" cy="3860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4499" y="1222013"/>
            <a:ext cx="5168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САМЫЕ ОПАСНЫЕ ГРУППЫ: 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88640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3625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402659"/>
            <a:ext cx="806489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tx2">
                    <a:lumMod val="50000"/>
                  </a:schemeClr>
                </a:solidFill>
              </a:rPr>
              <a:t>Взаимодействие </a:t>
            </a:r>
            <a:r>
              <a:rPr lang="ru-RU" sz="2500" b="1" dirty="0">
                <a:solidFill>
                  <a:schemeClr val="tx2">
                    <a:lumMod val="50000"/>
                  </a:schemeClr>
                </a:solidFill>
              </a:rPr>
              <a:t>с подростками происходит в </a:t>
            </a:r>
            <a:r>
              <a:rPr lang="ru-RU" sz="2500" b="1" u="sng" dirty="0">
                <a:solidFill>
                  <a:srgbClr val="FF0000"/>
                </a:solidFill>
              </a:rPr>
              <a:t>виде игры</a:t>
            </a:r>
          </a:p>
          <a:p>
            <a:pPr algn="just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К детям сразу входят в доверие: </a:t>
            </a:r>
            <a:r>
              <a:rPr lang="ru-RU" sz="2000" b="1" u="sng" dirty="0" smtClean="0">
                <a:solidFill>
                  <a:srgbClr val="FF0000"/>
                </a:solidFill>
              </a:rPr>
              <a:t>просят рассказать о проблемах</a:t>
            </a:r>
          </a:p>
          <a:p>
            <a:pPr algn="just"/>
            <a:r>
              <a:rPr lang="ru-RU" sz="2000" b="1" u="sng" dirty="0" smtClean="0">
                <a:solidFill>
                  <a:srgbClr val="FF0000"/>
                </a:solidFill>
              </a:rPr>
              <a:t>и переживаниях, узнают адрес и номер телефона </a:t>
            </a:r>
          </a:p>
          <a:p>
            <a:pPr algn="just"/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Геннадий\Desktop\презентация группы смерти\NR4QMY2--k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6" b="51742"/>
          <a:stretch/>
        </p:blipFill>
        <p:spPr bwMode="auto">
          <a:xfrm>
            <a:off x="216167" y="3459944"/>
            <a:ext cx="4427271" cy="1969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еннадий\Desktop\презентация группы смерти\RD3siY_3gU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" t="57439" b="10003"/>
          <a:stretch/>
        </p:blipFill>
        <p:spPr bwMode="auto">
          <a:xfrm>
            <a:off x="4280579" y="2857496"/>
            <a:ext cx="4611324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188640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ведутся группы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argotesk 4F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669360"/>
            <a:ext cx="9143999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47309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368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1927" y="1285860"/>
            <a:ext cx="784887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В процессе игры </a:t>
            </a:r>
            <a:r>
              <a:rPr lang="ru-RU" sz="2000" b="1" dirty="0">
                <a:solidFill>
                  <a:srgbClr val="FF0000"/>
                </a:solidFill>
              </a:rPr>
              <a:t>каждому участнику </a:t>
            </a:r>
            <a:r>
              <a:rPr lang="ru-RU" sz="2000" b="1" dirty="0" smtClean="0">
                <a:solidFill>
                  <a:srgbClr val="FF0000"/>
                </a:solidFill>
              </a:rPr>
              <a:t>выдаются </a:t>
            </a:r>
            <a:r>
              <a:rPr lang="ru-RU" sz="2000" b="1" dirty="0">
                <a:solidFill>
                  <a:srgbClr val="FF0000"/>
                </a:solidFill>
              </a:rPr>
              <a:t>задания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000" b="1" dirty="0"/>
              <a:t>зачастую отличающиеся необычайной </a:t>
            </a:r>
            <a:r>
              <a:rPr lang="ru-RU" sz="2000" b="1" dirty="0" smtClean="0"/>
              <a:t>жестокостью. Например</a:t>
            </a:r>
            <a:r>
              <a:rPr lang="ru-RU" sz="2000" b="1" dirty="0"/>
              <a:t>, просьбы </a:t>
            </a:r>
            <a:r>
              <a:rPr lang="ru-RU" sz="2000" b="1" dirty="0" smtClean="0">
                <a:solidFill>
                  <a:srgbClr val="FF0000"/>
                </a:solidFill>
              </a:rPr>
              <a:t>вырезать на своем теле символ или убить </a:t>
            </a:r>
            <a:r>
              <a:rPr lang="ru-RU" sz="2000" b="1" dirty="0">
                <a:solidFill>
                  <a:srgbClr val="FF0000"/>
                </a:solidFill>
              </a:rPr>
              <a:t>животное и зафиксировать это на </a:t>
            </a:r>
            <a:r>
              <a:rPr lang="ru-RU" sz="2000" b="1" dirty="0" smtClean="0">
                <a:solidFill>
                  <a:srgbClr val="FF0000"/>
                </a:solidFill>
              </a:rPr>
              <a:t>видео.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sz="19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u="sng" dirty="0">
                <a:solidFill>
                  <a:srgbClr val="FF0000"/>
                </a:solidFill>
              </a:rPr>
              <a:t>В случае отказа продолжать игру в адрес подростка могут поступать угрозы  </a:t>
            </a:r>
          </a:p>
        </p:txBody>
      </p:sp>
      <p:pic>
        <p:nvPicPr>
          <p:cNvPr id="2051" name="Picture 3" descr="C:\Users\Геннадий\Desktop\презентация группы смерти\Dhlp3Chh4S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" t="59657" b="17203"/>
          <a:stretch/>
        </p:blipFill>
        <p:spPr bwMode="auto">
          <a:xfrm>
            <a:off x="228333" y="3816498"/>
            <a:ext cx="4415105" cy="2470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Геннадий\Desktop\презентация группы смерти\C6gdidRkvb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t="11039" b="74194"/>
          <a:stretch/>
        </p:blipFill>
        <p:spPr bwMode="auto">
          <a:xfrm>
            <a:off x="4000496" y="3816498"/>
            <a:ext cx="5024947" cy="1827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85553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Как ведется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игра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47309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456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Users\Геннадий\Desktop\презентация группы смерти\_anN_209nU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61" b="3948"/>
          <a:stretch/>
        </p:blipFill>
        <p:spPr bwMode="auto">
          <a:xfrm>
            <a:off x="4518595" y="2852936"/>
            <a:ext cx="4419500" cy="3219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Геннадий\Desktop\презентация группы смерти\_anN_209nU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0" b="47941"/>
          <a:stretch/>
        </p:blipFill>
        <p:spPr bwMode="auto">
          <a:xfrm>
            <a:off x="118620" y="2285992"/>
            <a:ext cx="4292273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7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8864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Взаимодействие внутри групп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87" y="147309"/>
            <a:ext cx="320569" cy="86197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9642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72596" cy="6858000"/>
          </a:xfrm>
          <a:prstGeom prst="rect">
            <a:avLst/>
          </a:prstGeom>
        </p:spPr>
      </p:pic>
      <p:pic>
        <p:nvPicPr>
          <p:cNvPr id="4098" name="Picture 2" descr="C:\Users\Геннадий\Desktop\Суициды\презентация группы смерти\материалы\11.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071546"/>
            <a:ext cx="3571900" cy="5685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Геннадий\Desktop\Суициды\презентация группы смерти\материалы\11.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00108"/>
            <a:ext cx="3711926" cy="5777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7"/>
            <a:ext cx="9144000" cy="10789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188640"/>
            <a:ext cx="78488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argotesk 4F" pitchFamily="50" charset="0"/>
              </a:rPr>
              <a:t>Взаимодействие внутри групп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235" y="188640"/>
            <a:ext cx="290043" cy="779894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435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1537</TotalTime>
  <Words>815</Words>
  <Application>Microsoft Office PowerPoint</Application>
  <PresentationFormat>Экран (4:3)</PresentationFormat>
  <Paragraphs>132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«Группы смерти»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Группы смерти</dc:title>
  <dc:creator>Кристина</dc:creator>
  <cp:lastModifiedBy>Галина Колесникова</cp:lastModifiedBy>
  <cp:revision>123</cp:revision>
  <cp:lastPrinted>2017-02-06T11:38:18Z</cp:lastPrinted>
  <dcterms:created xsi:type="dcterms:W3CDTF">2017-02-03T08:09:22Z</dcterms:created>
  <dcterms:modified xsi:type="dcterms:W3CDTF">2017-02-21T10:28:26Z</dcterms:modified>
</cp:coreProperties>
</file>